
<file path=[Content_Types].xml><?xml version="1.0" encoding="utf-8"?>
<Types xmlns="http://schemas.openxmlformats.org/package/2006/content-types">
  <Default Extension="png" ContentType="image/png"/>
  <Default Extension="tiff" ContentType="image/tiff"/>
  <Default Extension="wdp" ContentType="image/vnd.ms-photo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9" r:id="rId3"/>
    <p:sldId id="265" r:id="rId5"/>
    <p:sldId id="266" r:id="rId6"/>
    <p:sldId id="330" r:id="rId7"/>
    <p:sldId id="273" r:id="rId8"/>
    <p:sldId id="267" r:id="rId9"/>
    <p:sldId id="289" r:id="rId10"/>
    <p:sldId id="293" r:id="rId11"/>
    <p:sldId id="297" r:id="rId12"/>
    <p:sldId id="301" r:id="rId13"/>
    <p:sldId id="329" r:id="rId14"/>
    <p:sldId id="302" r:id="rId15"/>
    <p:sldId id="291" r:id="rId16"/>
    <p:sldId id="319" r:id="rId17"/>
    <p:sldId id="295" r:id="rId18"/>
    <p:sldId id="321" r:id="rId19"/>
    <p:sldId id="309" r:id="rId20"/>
    <p:sldId id="310" r:id="rId21"/>
    <p:sldId id="317" r:id="rId22"/>
    <p:sldId id="312" r:id="rId23"/>
    <p:sldId id="324" r:id="rId24"/>
    <p:sldId id="323" r:id="rId25"/>
    <p:sldId id="325" r:id="rId26"/>
    <p:sldId id="296" r:id="rId27"/>
    <p:sldId id="326" r:id="rId28"/>
    <p:sldId id="300" r:id="rId29"/>
    <p:sldId id="303" r:id="rId30"/>
    <p:sldId id="304" r:id="rId31"/>
    <p:sldId id="318" r:id="rId32"/>
    <p:sldId id="306" r:id="rId33"/>
    <p:sldId id="307" r:id="rId34"/>
    <p:sldId id="328" r:id="rId35"/>
    <p:sldId id="27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8" autoAdjust="0"/>
    <p:restoredTop sz="94277" autoAdjust="0"/>
  </p:normalViewPr>
  <p:slideViewPr>
    <p:cSldViewPr snapToGrid="0" snapToObjects="1">
      <p:cViewPr>
        <p:scale>
          <a:sx n="55" d="100"/>
          <a:sy n="55" d="100"/>
        </p:scale>
        <p:origin x="-88" y="880"/>
      </p:cViewPr>
      <p:guideLst>
        <p:guide pos="3840"/>
        <p:guide orient="horz" pos="2160"/>
        <p:guide orient="horz" pos="232"/>
        <p:guide orient="horz" pos="4088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F208A-09F4-450F-B241-4A6A4176D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6C374-55F3-4064-B297-7826F4B8F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6C374-55F3-4064-B297-7826F4B8F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6C374-55F3-4064-B297-7826F4B8F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6C374-55F3-4064-B297-7826F4B8F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6C374-55F3-4064-B297-7826F4B8F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6C374-55F3-4064-B297-7826F4B8F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6C374-55F3-4064-B297-7826F4B8F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16.wdp"/><Relationship Id="rId5" Type="http://schemas.microsoft.com/office/2007/relationships/hdphoto" Target="../media/image15.wdp"/><Relationship Id="rId4" Type="http://schemas.microsoft.com/office/2007/relationships/hdphoto" Target="../media/image14.wdp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9.tiff"/><Relationship Id="rId1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NULL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tiff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2.png"/><Relationship Id="rId2" Type="http://schemas.openxmlformats.org/officeDocument/2006/relationships/image" Target="../media/image11.tiff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tiff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1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1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image" Target="../media/image6.tiff"/><Relationship Id="rId6" Type="http://schemas.openxmlformats.org/officeDocument/2006/relationships/image" Target="../media/image11.png"/><Relationship Id="rId5" Type="http://schemas.openxmlformats.org/officeDocument/2006/relationships/image" Target="../media/image5.tiff"/><Relationship Id="rId4" Type="http://schemas.openxmlformats.org/officeDocument/2006/relationships/image" Target="../media/image10.png"/><Relationship Id="rId3" Type="http://schemas.openxmlformats.org/officeDocument/2006/relationships/image" Target="../media/image4.tiff"/><Relationship Id="rId2" Type="http://schemas.openxmlformats.org/officeDocument/2006/relationships/image" Target="../media/image9.png"/><Relationship Id="rId1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85575" y="2660448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/>
              <a:t>聚类算法实践</a:t>
            </a:r>
            <a:endParaRPr lang="en-US" altLang="zh-CN" sz="4800" b="1" dirty="0"/>
          </a:p>
        </p:txBody>
      </p:sp>
      <p:sp>
        <p:nvSpPr>
          <p:cNvPr id="14" name="矩形 13"/>
          <p:cNvSpPr/>
          <p:nvPr/>
        </p:nvSpPr>
        <p:spPr>
          <a:xfrm>
            <a:off x="6641576" y="5701934"/>
            <a:ext cx="5217049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小组成员：陈雅静 黄澄馨 徐熠沁 蔡金铃 汪弘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002" y="0"/>
            <a:ext cx="5486400" cy="6629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72132" y="1215342"/>
            <a:ext cx="35997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随着聚类数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的增大，样本划分会更加精细，每个簇的聚合程度会逐渐提高，那么误差平方和</a:t>
            </a:r>
            <a:r>
              <a:rPr lang="en-US" altLang="zh-CN" dirty="0">
                <a:latin typeface="+mn-ea"/>
              </a:rPr>
              <a:t>SSE</a:t>
            </a:r>
            <a:r>
              <a:rPr lang="zh-CN" altLang="en-US" dirty="0">
                <a:latin typeface="+mn-ea"/>
              </a:rPr>
              <a:t>自然会逐渐变小。当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小于真实聚类数时，由于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的增大会大幅增加每个簇的聚合程度，故</a:t>
            </a:r>
            <a:r>
              <a:rPr lang="en-US" altLang="zh-CN" dirty="0">
                <a:latin typeface="+mn-ea"/>
              </a:rPr>
              <a:t>SSE</a:t>
            </a:r>
            <a:r>
              <a:rPr lang="zh-CN" altLang="en-US" dirty="0">
                <a:latin typeface="+mn-ea"/>
              </a:rPr>
              <a:t>的下降幅度会很大，而当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到达真实聚类数时，再增加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所得到的聚合程度回报会迅速变小，所以</a:t>
            </a:r>
            <a:r>
              <a:rPr lang="en-US" altLang="zh-CN" dirty="0">
                <a:latin typeface="+mn-ea"/>
              </a:rPr>
              <a:t>SSE</a:t>
            </a:r>
            <a:r>
              <a:rPr lang="zh-CN" altLang="en-US" dirty="0">
                <a:latin typeface="+mn-ea"/>
              </a:rPr>
              <a:t>的下降幅度会骤减，然后随着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值的继续增大而趋于平缓，也就是说</a:t>
            </a:r>
            <a:r>
              <a:rPr lang="en-US" altLang="zh-CN" dirty="0">
                <a:latin typeface="+mn-ea"/>
              </a:rPr>
              <a:t>SSE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的关系图是一个手肘的形状，而这个肘部对应的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值就是数据的真实聚类数</a:t>
            </a:r>
            <a:endParaRPr lang="zh-CN" altLang="en-US" dirty="0">
              <a:latin typeface="+mn-ea"/>
            </a:endParaRP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184" y="3078203"/>
            <a:ext cx="9093200" cy="1739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56771" y="3347988"/>
            <a:ext cx="1988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类别：</a:t>
            </a:r>
            <a:endParaRPr kumimoji="1" lang="en-US" altLang="zh-CN" dirty="0"/>
          </a:p>
          <a:p>
            <a:r>
              <a:rPr kumimoji="1" lang="en-US" altLang="zh-CN" dirty="0"/>
              <a:t>0-</a:t>
            </a:r>
            <a:r>
              <a:rPr kumimoji="1" lang="zh-CN" altLang="en-US" dirty="0"/>
              <a:t>山鸢尾花</a:t>
            </a:r>
            <a:endParaRPr kumimoji="1" lang="en-US" altLang="zh-CN" dirty="0"/>
          </a:p>
          <a:p>
            <a:r>
              <a:rPr kumimoji="1" lang="en-US" altLang="zh-CN" dirty="0"/>
              <a:t>1-</a:t>
            </a:r>
            <a:r>
              <a:rPr kumimoji="1" lang="zh-CN" altLang="en-US" dirty="0"/>
              <a:t>混色鸢尾花</a:t>
            </a:r>
            <a:endParaRPr kumimoji="1" lang="en-US" altLang="zh-CN" dirty="0"/>
          </a:p>
          <a:p>
            <a:r>
              <a:rPr kumimoji="1" lang="en-US" altLang="zh-CN" dirty="0"/>
              <a:t>2-</a:t>
            </a:r>
            <a:r>
              <a:rPr kumimoji="1" lang="zh-CN" altLang="en-US" dirty="0"/>
              <a:t>维吉尼亚鸢尾花</a:t>
            </a:r>
            <a:endParaRPr kumimoji="1"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3424245" y="168144"/>
            <a:ext cx="2671654" cy="2166268"/>
            <a:chOff x="6748849" y="0"/>
            <a:chExt cx="2018805" cy="16957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8849" y="0"/>
              <a:ext cx="2018805" cy="169579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091748" y="215854"/>
              <a:ext cx="398263" cy="40694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88469" y="208253"/>
            <a:ext cx="2671654" cy="2166268"/>
            <a:chOff x="6748849" y="0"/>
            <a:chExt cx="2018805" cy="16957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8849" y="0"/>
              <a:ext cx="2018805" cy="169579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091748" y="215854"/>
              <a:ext cx="398263" cy="40694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549686" y="168144"/>
            <a:ext cx="2671654" cy="2166268"/>
            <a:chOff x="6748849" y="0"/>
            <a:chExt cx="2018805" cy="169579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8849" y="0"/>
              <a:ext cx="2018805" cy="169579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091748" y="215854"/>
              <a:ext cx="398263" cy="406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625" y="-38100"/>
            <a:ext cx="711634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21700" y="2286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按品种着色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672052" y="3141406"/>
            <a:ext cx="2084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紫 山鸢尾花</a:t>
            </a:r>
            <a:endParaRPr kumimoji="1" lang="en-US" altLang="zh-CN" dirty="0"/>
          </a:p>
          <a:p>
            <a:r>
              <a:rPr kumimoji="1" lang="zh-CN" altLang="en-US" dirty="0"/>
              <a:t>绿 杂色鸢尾花</a:t>
            </a:r>
            <a:endParaRPr kumimoji="1" lang="en-US" altLang="zh-CN" dirty="0"/>
          </a:p>
          <a:p>
            <a:r>
              <a:rPr kumimoji="1" lang="zh-CN" altLang="en-US" dirty="0"/>
              <a:t>黄 维吉尼亚鸢尾花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49" y="0"/>
            <a:ext cx="6534596" cy="61508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698" y="781478"/>
            <a:ext cx="2984500" cy="2209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90039" y="3539613"/>
            <a:ext cx="1854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准确率</a:t>
            </a:r>
            <a:endParaRPr kumimoji="1" lang="en-US" altLang="zh-CN" dirty="0"/>
          </a:p>
          <a:p>
            <a:r>
              <a:rPr kumimoji="1" lang="zh-CN" altLang="en-US" dirty="0"/>
              <a:t>山鸢尾花：</a:t>
            </a:r>
            <a:r>
              <a:rPr kumimoji="1" lang="en-US" altLang="zh-CN" dirty="0"/>
              <a:t>100%</a:t>
            </a:r>
            <a:endParaRPr kumimoji="1" lang="en-US" altLang="zh-CN" dirty="0"/>
          </a:p>
          <a:p>
            <a:r>
              <a:rPr kumimoji="1" lang="zh-CN" altLang="en-US" dirty="0"/>
              <a:t>杂色：</a:t>
            </a:r>
            <a:r>
              <a:rPr kumimoji="1" lang="en-US" altLang="zh-CN" dirty="0"/>
              <a:t>98%</a:t>
            </a:r>
            <a:endParaRPr kumimoji="1" lang="en-US" altLang="zh-CN" dirty="0"/>
          </a:p>
          <a:p>
            <a:r>
              <a:rPr kumimoji="1" lang="zh-CN" altLang="en-US" dirty="0"/>
              <a:t>维吉尼亚：</a:t>
            </a:r>
            <a:r>
              <a:rPr kumimoji="1" lang="en-US" altLang="zh-CN" dirty="0"/>
              <a:t>72%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98" y="5288277"/>
            <a:ext cx="2641600" cy="673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4384" y="646017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K=3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99637" y="2559391"/>
            <a:ext cx="7477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+mn-ea"/>
              </a:rPr>
              <a:t>Kmeans</a:t>
            </a:r>
            <a:r>
              <a:rPr lang="zh-CN" altLang="en-US" dirty="0">
                <a:latin typeface="+mn-ea"/>
              </a:rPr>
              <a:t>的分类结果和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值有强关联，如果我们传入了一个</a:t>
            </a:r>
            <a:r>
              <a:rPr lang="en-US" altLang="zh-CN" dirty="0">
                <a:latin typeface="+mn-ea"/>
              </a:rPr>
              <a:t>“</a:t>
            </a:r>
            <a:r>
              <a:rPr lang="zh-CN" altLang="en-US" dirty="0">
                <a:latin typeface="+mn-ea"/>
              </a:rPr>
              <a:t>不合理</a:t>
            </a:r>
            <a:r>
              <a:rPr lang="en-US" altLang="zh-CN" dirty="0">
                <a:latin typeface="+mn-ea"/>
              </a:rPr>
              <a:t>”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值，有可能导致</a:t>
            </a:r>
            <a:r>
              <a:rPr lang="en-US" altLang="zh-CN" dirty="0" err="1">
                <a:latin typeface="+mn-ea"/>
              </a:rPr>
              <a:t>Kmeans</a:t>
            </a:r>
            <a:r>
              <a:rPr lang="zh-CN" altLang="en-US" dirty="0">
                <a:latin typeface="+mn-ea"/>
              </a:rPr>
              <a:t>的过拟合。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另外可以看到，</a:t>
            </a:r>
            <a:r>
              <a:rPr lang="en-US" altLang="zh-CN" dirty="0" err="1">
                <a:latin typeface="+mn-ea"/>
              </a:rPr>
              <a:t>Kmeans</a:t>
            </a:r>
            <a:r>
              <a:rPr lang="zh-CN" altLang="en-US" dirty="0">
                <a:latin typeface="+mn-ea"/>
              </a:rPr>
              <a:t>这种无监督学习的算法并不能保证聚类出来的</a:t>
            </a:r>
            <a:r>
              <a:rPr lang="en-US" altLang="zh-CN" dirty="0">
                <a:latin typeface="+mn-ea"/>
              </a:rPr>
              <a:t>“</a:t>
            </a:r>
            <a:r>
              <a:rPr lang="zh-CN" altLang="en-US" dirty="0">
                <a:latin typeface="+mn-ea"/>
              </a:rPr>
              <a:t>族群</a:t>
            </a:r>
            <a:r>
              <a:rPr lang="en-US" altLang="zh-CN" dirty="0">
                <a:latin typeface="+mn-ea"/>
              </a:rPr>
              <a:t>”</a:t>
            </a:r>
            <a:r>
              <a:rPr lang="zh-CN" altLang="en-US" dirty="0">
                <a:latin typeface="+mn-ea"/>
              </a:rPr>
              <a:t>是有</a:t>
            </a:r>
            <a:r>
              <a:rPr lang="en-US" altLang="zh-CN" dirty="0">
                <a:latin typeface="+mn-ea"/>
              </a:rPr>
              <a:t>“</a:t>
            </a:r>
            <a:r>
              <a:rPr lang="zh-CN" altLang="en-US" dirty="0">
                <a:latin typeface="+mn-ea"/>
              </a:rPr>
              <a:t>实际意义</a:t>
            </a:r>
            <a:r>
              <a:rPr lang="en-US" altLang="zh-CN" dirty="0">
                <a:latin typeface="+mn-ea"/>
              </a:rPr>
              <a:t>”</a:t>
            </a:r>
            <a:r>
              <a:rPr lang="zh-CN" altLang="en-US" dirty="0">
                <a:latin typeface="+mn-ea"/>
              </a:rPr>
              <a:t>的，即</a:t>
            </a:r>
            <a:r>
              <a:rPr lang="en-US" altLang="zh-CN" dirty="0" err="1">
                <a:latin typeface="+mn-ea"/>
              </a:rPr>
              <a:t>Kmeans</a:t>
            </a:r>
            <a:r>
              <a:rPr lang="zh-CN" altLang="en-US" dirty="0">
                <a:latin typeface="+mn-ea"/>
              </a:rPr>
              <a:t>得到的分类族群可能只是在欧式空间上相近的点集，但是实际上它们并不一定真的就属于同一个类别。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2157" y="3358688"/>
            <a:ext cx="26331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4017" y="2479986"/>
            <a:ext cx="358940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层次聚类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46985" y="3811120"/>
            <a:ext cx="2718188" cy="3214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1308100"/>
            <a:ext cx="878840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46111" y="452718"/>
            <a:ext cx="9404723" cy="11807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ea"/>
                <a:ea typeface="+mn-ea"/>
              </a:rPr>
              <a:t>算法步骤</a:t>
            </a:r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6" name="图片 5" descr="手机屏幕截图&#10;&#10;描述已自动生成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96" y="1456660"/>
            <a:ext cx="3135689" cy="1790520"/>
          </a:xfrm>
          <a:prstGeom prst="rect">
            <a:avLst/>
          </a:prstGeom>
          <a:effectLst/>
        </p:spPr>
      </p:pic>
      <p:pic>
        <p:nvPicPr>
          <p:cNvPr id="7" name="图片 6" descr="图片包含 游戏机, 钟表, 体育&#10;&#10;描述已自动生成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343" y="1456660"/>
            <a:ext cx="2353824" cy="17515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2" descr="图片包含 体育&#10;&#10;描述已自动生成"/>
          <p:cNvPicPr>
            <a:picLocks noChangeAspect="1" noChangeArrowheads="1"/>
          </p:cNvPicPr>
          <p:nvPr/>
        </p:nvPicPr>
        <p:blipFill>
          <a:blip r:embed="rId4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526" y="3855795"/>
            <a:ext cx="2657262" cy="17028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4" descr="卡通人物&#10;&#10;描述已自动生成"/>
          <p:cNvPicPr>
            <a:picLocks noChangeAspect="1" noChangeArrowheads="1"/>
          </p:cNvPicPr>
          <p:nvPr/>
        </p:nvPicPr>
        <p:blipFill>
          <a:blip r:embed="rId5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343" y="3807117"/>
            <a:ext cx="2530716" cy="17515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/>
          <p:nvPr/>
        </p:nvSpPr>
        <p:spPr>
          <a:xfrm>
            <a:off x="6427525" y="1380987"/>
            <a:ext cx="5114093" cy="36543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、（初始化）把每个样本归为一类，计算每两个类之间的距离，也就是样本与样本之间的相似度；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【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距离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】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2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Min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single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2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max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（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comlete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2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Average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/>
          <p:nvPr/>
        </p:nvSpPr>
        <p:spPr>
          <a:xfrm>
            <a:off x="710290" y="487467"/>
            <a:ext cx="4166510" cy="16223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算法步骤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内容占位符 2"/>
          <p:cNvSpPr txBox="1"/>
          <p:nvPr/>
        </p:nvSpPr>
        <p:spPr>
          <a:xfrm>
            <a:off x="7198587" y="1970568"/>
            <a:ext cx="4166509" cy="378541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、寻找各个类之间最近的两个类，把他们归为一类（这样类的总数就少了一个）；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、重新计算新生成的这个类与各个旧类之间的相似度；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4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、重复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直到所有样本点都归为一类，结束。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3" name="图片 2" descr="图片包含 游戏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590" y="2255736"/>
            <a:ext cx="6388145" cy="2874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48897"/>
          <a:stretch>
            <a:fillRect/>
          </a:stretch>
        </p:blipFill>
        <p:spPr>
          <a:xfrm>
            <a:off x="25400" y="324451"/>
            <a:ext cx="3137336" cy="61453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9574"/>
          <a:stretch>
            <a:fillRect/>
          </a:stretch>
        </p:blipFill>
        <p:spPr>
          <a:xfrm>
            <a:off x="16932" y="2403368"/>
            <a:ext cx="1002201" cy="1987468"/>
          </a:xfrm>
          <a:prstGeom prst="rect">
            <a:avLst/>
          </a:prstGeom>
        </p:spPr>
      </p:pic>
      <p:sp>
        <p:nvSpPr>
          <p:cNvPr id="130" name="标题 1"/>
          <p:cNvSpPr txBox="1"/>
          <p:nvPr/>
        </p:nvSpPr>
        <p:spPr>
          <a:xfrm>
            <a:off x="280740" y="793220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latin typeface="+mn-ea"/>
                <a:ea typeface="+mn-ea"/>
              </a:rPr>
              <a:t>层次聚类</a:t>
            </a:r>
            <a:r>
              <a:rPr kumimoji="1" lang="en-US" altLang="zh-CN" dirty="0">
                <a:latin typeface="+mn-ea"/>
                <a:ea typeface="+mn-ea"/>
              </a:rPr>
              <a:t>-</a:t>
            </a:r>
            <a:r>
              <a:rPr kumimoji="1" lang="zh-CN" altLang="en-US" dirty="0">
                <a:latin typeface="+mn-ea"/>
                <a:ea typeface="+mn-ea"/>
              </a:rPr>
              <a:t>分裂方法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31" name="内容占位符 5"/>
          <p:cNvSpPr txBox="1"/>
          <p:nvPr/>
        </p:nvSpPr>
        <p:spPr>
          <a:xfrm>
            <a:off x="391641" y="1869299"/>
            <a:ext cx="5499494" cy="41954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分裂分层聚类算法</a:t>
            </a:r>
            <a:r>
              <a:rPr lang="en-US" altLang="zh-CN" dirty="0"/>
              <a:t>divisive hierarchical clustering</a:t>
            </a:r>
            <a:r>
              <a:rPr lang="zh-CN" altLang="en-US" dirty="0"/>
              <a:t>（自顶而下），过程恰好是相反的，一开始把所有的样本都归为一类，然后逐步将他们划分为更小的单元，直到最后每个样本都成为一类。在这个迭代的过程中通过对划分过程中定义一个松散度，当松散度最小的那个类的结果都小于一个阈值，则认为划分可以终止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87" y="1808108"/>
            <a:ext cx="6182958" cy="3177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159448" y="1864965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latin typeface="+mj-lt"/>
              </a:rPr>
              <a:t>目录</a:t>
            </a:r>
            <a:endParaRPr lang="en-US" altLang="zh-CN" sz="6000" dirty="0">
              <a:latin typeface="+mj-lt"/>
            </a:endParaRPr>
          </a:p>
          <a:p>
            <a:pPr algn="ctr"/>
            <a:r>
              <a:rPr lang="en-US" altLang="zh-CN" sz="2400" dirty="0">
                <a:latin typeface="+mj-lt"/>
              </a:rPr>
              <a:t>CONTENT</a:t>
            </a:r>
            <a:endParaRPr lang="en-US" altLang="zh-CN" sz="24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40767" y="4562195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07580" y="455099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17345" y="4550992"/>
            <a:ext cx="1638300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THREE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5628" y="4086235"/>
            <a:ext cx="245115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2800" b="1" dirty="0">
                <a:latin typeface="+mj-lt"/>
                <a:ea typeface="微软雅黑" panose="020B0503020204020204" charset="-122"/>
              </a:rPr>
              <a:t>K-means</a:t>
            </a:r>
            <a:r>
              <a:rPr lang="zh-CN" altLang="en-US" sz="2800" b="1" dirty="0">
                <a:latin typeface="+mj-lt"/>
                <a:ea typeface="微软雅黑" panose="020B0503020204020204" charset="-122"/>
              </a:rPr>
              <a:t>聚类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03183" y="4086235"/>
            <a:ext cx="1751798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层次聚类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060596" y="4086235"/>
            <a:ext cx="1751798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噪声影响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75878" y="5037479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244697" y="502627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74094" y="5026276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65987"/>
            <a:ext cx="6284743" cy="11778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27"/>
            <a:ext cx="5624343" cy="461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手机屏幕的截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262" y="865414"/>
            <a:ext cx="3799572" cy="3967200"/>
          </a:xfrm>
          <a:prstGeom prst="rect">
            <a:avLst/>
          </a:prstGeom>
        </p:spPr>
      </p:pic>
      <p:pic>
        <p:nvPicPr>
          <p:cNvPr id="3" name="图片 2" descr="手机屏幕截图&#10;&#10;描述已自动生成"/>
          <p:cNvPicPr>
            <a:picLocks noChangeAspect="1"/>
          </p:cNvPicPr>
          <p:nvPr/>
        </p:nvPicPr>
        <p:blipFill rotWithShape="1">
          <a:blip r:embed="rId2"/>
          <a:srcRect t="68801" r="58177" b="-5027"/>
          <a:stretch>
            <a:fillRect/>
          </a:stretch>
        </p:blipFill>
        <p:spPr>
          <a:xfrm>
            <a:off x="1471750" y="5508073"/>
            <a:ext cx="2269670" cy="496388"/>
          </a:xfrm>
          <a:prstGeom prst="rect">
            <a:avLst/>
          </a:prstGeom>
        </p:spPr>
      </p:pic>
      <p:pic>
        <p:nvPicPr>
          <p:cNvPr id="5" name="图片 4" descr="手机屏幕的截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8272"/>
            <a:ext cx="5022663" cy="48343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14939" y="533336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single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84754" y="1158272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准确率：</a:t>
            </a:r>
            <a:endParaRPr kumimoji="1" lang="en-US" altLang="zh-CN" dirty="0"/>
          </a:p>
          <a:p>
            <a:r>
              <a:rPr kumimoji="1" lang="zh-CN" altLang="en-US" dirty="0"/>
              <a:t>山鸢尾花</a:t>
            </a:r>
            <a:r>
              <a:rPr kumimoji="1" lang="en-US" altLang="zh-CN" dirty="0"/>
              <a:t>100%</a:t>
            </a:r>
            <a:endParaRPr kumimoji="1" lang="en-US" altLang="zh-CN" dirty="0"/>
          </a:p>
          <a:p>
            <a:r>
              <a:rPr kumimoji="1" lang="zh-CN" altLang="en-US" dirty="0"/>
              <a:t>维吉尼亚</a:t>
            </a:r>
            <a:r>
              <a:rPr kumimoji="1" lang="en-US" altLang="zh-CN" dirty="0"/>
              <a:t>4%</a:t>
            </a:r>
            <a:endParaRPr kumimoji="1" lang="en-US" altLang="zh-CN" dirty="0"/>
          </a:p>
          <a:p>
            <a:r>
              <a:rPr kumimoji="1" lang="zh-CN" altLang="en-US" dirty="0"/>
              <a:t>杂色</a:t>
            </a:r>
            <a:r>
              <a:rPr kumimoji="1" lang="en-US" altLang="zh-CN" dirty="0"/>
              <a:t>100%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697" y="604157"/>
            <a:ext cx="4085247" cy="41429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1" y="1072732"/>
            <a:ext cx="4890063" cy="4712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46" y="5181111"/>
            <a:ext cx="3162300" cy="800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41671" y="489857"/>
            <a:ext cx="106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complete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09320" y="785292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准确率：</a:t>
            </a:r>
            <a:endParaRPr kumimoji="1" lang="en-US" altLang="zh-CN" dirty="0"/>
          </a:p>
          <a:p>
            <a:r>
              <a:rPr kumimoji="1" lang="zh-CN" altLang="en-US" dirty="0"/>
              <a:t>山鸢尾花</a:t>
            </a:r>
            <a:r>
              <a:rPr kumimoji="1" lang="en-US" altLang="zh-CN" dirty="0"/>
              <a:t>100%</a:t>
            </a:r>
            <a:endParaRPr kumimoji="1" lang="en-US" altLang="zh-CN" dirty="0"/>
          </a:p>
          <a:p>
            <a:r>
              <a:rPr kumimoji="1" lang="zh-CN" altLang="en-US" dirty="0"/>
              <a:t>维吉尼亚</a:t>
            </a:r>
            <a:r>
              <a:rPr kumimoji="1" lang="en-US" altLang="zh-CN" dirty="0"/>
              <a:t>98%</a:t>
            </a:r>
            <a:endParaRPr kumimoji="1" lang="en-US" altLang="zh-CN" dirty="0"/>
          </a:p>
          <a:p>
            <a:r>
              <a:rPr kumimoji="1" lang="zh-CN" altLang="en-US" dirty="0"/>
              <a:t>杂色</a:t>
            </a:r>
            <a:r>
              <a:rPr kumimoji="1" lang="en-US" altLang="zh-CN" dirty="0"/>
              <a:t>54%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81429"/>
            <a:ext cx="4331345" cy="4341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5307693"/>
            <a:ext cx="3568700" cy="97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2" y="1066711"/>
            <a:ext cx="4902559" cy="47245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4714" y="538843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average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93049" y="54219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性能指标较好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60564" y="466546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准确率：</a:t>
            </a:r>
            <a:endParaRPr kumimoji="1" lang="en-US" altLang="zh-CN" dirty="0"/>
          </a:p>
          <a:p>
            <a:r>
              <a:rPr kumimoji="1" lang="zh-CN" altLang="en-US" dirty="0"/>
              <a:t>山鸢尾花</a:t>
            </a:r>
            <a:r>
              <a:rPr kumimoji="1" lang="en-US" altLang="zh-CN" dirty="0"/>
              <a:t>100%</a:t>
            </a:r>
            <a:endParaRPr kumimoji="1" lang="en-US" altLang="zh-CN" dirty="0"/>
          </a:p>
          <a:p>
            <a:r>
              <a:rPr kumimoji="1" lang="zh-CN" altLang="en-US" dirty="0"/>
              <a:t>杂色</a:t>
            </a:r>
            <a:r>
              <a:rPr kumimoji="1" lang="en-US" altLang="zh-CN" dirty="0"/>
              <a:t>100%</a:t>
            </a:r>
            <a:endParaRPr kumimoji="1" lang="en-US" altLang="zh-CN" dirty="0"/>
          </a:p>
          <a:p>
            <a:r>
              <a:rPr kumimoji="1" lang="zh-CN" altLang="en-US" dirty="0"/>
              <a:t>维吉尼亚</a:t>
            </a:r>
            <a:r>
              <a:rPr kumimoji="1" lang="en-US" altLang="zh-CN" dirty="0"/>
              <a:t>72%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82822" y="3434597"/>
            <a:ext cx="193586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THREE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34893" y="2546430"/>
            <a:ext cx="31622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噪声影响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68311" y="3952057"/>
            <a:ext cx="2610996" cy="2152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49" y="1250604"/>
            <a:ext cx="6404181" cy="45913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34442" y="318658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>
                <a:latin typeface="+mn-ea"/>
                <a:ea typeface="+mn-ea"/>
              </a:rPr>
              <a:t>K-means</a:t>
            </a:r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350" y="247650"/>
            <a:ext cx="582930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2184" y="0"/>
            <a:ext cx="71276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81" y="0"/>
            <a:ext cx="709964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54379" y="4272677"/>
            <a:ext cx="2242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解决方案：</a:t>
            </a:r>
            <a:endParaRPr kumimoji="1" lang="en-US" altLang="zh-CN" dirty="0"/>
          </a:p>
          <a:p>
            <a:r>
              <a:rPr kumimoji="1" lang="zh-CN" altLang="en-US" dirty="0"/>
              <a:t>将</a:t>
            </a:r>
            <a:r>
              <a:rPr kumimoji="1" lang="en-US" altLang="zh-CN" dirty="0"/>
              <a:t>k</a:t>
            </a:r>
            <a:r>
              <a:rPr kumimoji="1" lang="zh-CN" altLang="en-US" dirty="0"/>
              <a:t>值增大在聚类后将类内点数不超过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的点去除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019" y="2750515"/>
            <a:ext cx="4535735" cy="3040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54" y="1705469"/>
            <a:ext cx="4535735" cy="4430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66642" y="733585"/>
            <a:ext cx="224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解决方案：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在聚类过程中把簇距离超过</a:t>
            </a:r>
            <a:r>
              <a:rPr kumimoji="1" lang="en-US" altLang="zh-CN" dirty="0"/>
              <a:t>d</a:t>
            </a:r>
            <a:r>
              <a:rPr kumimoji="1" lang="zh-CN" altLang="en-US" dirty="0"/>
              <a:t>后还没有聚类的点去除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在聚类后将类内点数不超过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的点去除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/>
              <a:t>数据</a:t>
            </a:r>
            <a:endParaRPr kumimoji="1"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316503" y="1152321"/>
            <a:ext cx="8946541" cy="41954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zh-CN"/>
          </a:p>
          <a:p>
            <a:pPr lvl="1"/>
            <a:r>
              <a:rPr kumimoji="1" lang="en-US" altLang="zh-CN"/>
              <a:t>Iris</a:t>
            </a:r>
            <a:r>
              <a:rPr kumimoji="1" lang="zh-CN" altLang="en-US"/>
              <a:t>鸢尾花数据集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973" y="2045288"/>
            <a:ext cx="9245600" cy="1498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62103" y="2166268"/>
            <a:ext cx="23100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Attribute Information:</a:t>
            </a:r>
            <a:endParaRPr lang="en-US" altLang="zh-CN" dirty="0"/>
          </a:p>
          <a:p>
            <a:r>
              <a:rPr lang="en-US" altLang="zh-CN" dirty="0"/>
              <a:t>1. sepal length in cm</a:t>
            </a:r>
            <a:br>
              <a:rPr lang="en-US" altLang="zh-CN" dirty="0"/>
            </a:br>
            <a:r>
              <a:rPr lang="en-US" altLang="zh-CN" dirty="0"/>
              <a:t>2. sepal width in cm</a:t>
            </a:r>
            <a:br>
              <a:rPr lang="en-US" altLang="zh-CN" dirty="0"/>
            </a:br>
            <a:r>
              <a:rPr lang="en-US" altLang="zh-CN" dirty="0"/>
              <a:t>3. petal length in cm</a:t>
            </a:r>
            <a:br>
              <a:rPr lang="en-US" altLang="zh-CN" dirty="0"/>
            </a:br>
            <a:r>
              <a:rPr lang="en-US" altLang="zh-CN" dirty="0"/>
              <a:t>4. petal width in cm</a:t>
            </a:r>
            <a:br>
              <a:rPr lang="en-US" altLang="zh-CN" dirty="0"/>
            </a:br>
            <a:r>
              <a:rPr lang="en-US" altLang="zh-CN" dirty="0"/>
              <a:t>5. class: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941860" y="567960"/>
            <a:ext cx="877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数据：</a:t>
            </a:r>
            <a:endParaRPr kumimoji="1" lang="en-US" altLang="zh-CN" dirty="0"/>
          </a:p>
          <a:p>
            <a:r>
              <a:rPr kumimoji="1" lang="zh-CN" altLang="en-US" dirty="0"/>
              <a:t>花萼长</a:t>
            </a:r>
            <a:endParaRPr kumimoji="1" lang="en-US" altLang="zh-CN" dirty="0"/>
          </a:p>
          <a:p>
            <a:r>
              <a:rPr kumimoji="1" lang="zh-CN" altLang="en-US" dirty="0"/>
              <a:t>花萼宽</a:t>
            </a:r>
            <a:endParaRPr kumimoji="1" lang="en-US" altLang="zh-CN" dirty="0"/>
          </a:p>
          <a:p>
            <a:r>
              <a:rPr kumimoji="1" lang="zh-CN" altLang="en-US" dirty="0"/>
              <a:t>花瓣长</a:t>
            </a:r>
            <a:endParaRPr kumimoji="1" lang="en-US" altLang="zh-CN" dirty="0"/>
          </a:p>
          <a:p>
            <a:r>
              <a:rPr kumimoji="1" lang="zh-CN" altLang="en-US" dirty="0"/>
              <a:t>花瓣宽</a:t>
            </a:r>
            <a:endParaRPr kumimoji="1"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578402" y="0"/>
            <a:ext cx="2671654" cy="2166268"/>
            <a:chOff x="6748849" y="0"/>
            <a:chExt cx="2018805" cy="169579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8849" y="0"/>
              <a:ext cx="2018805" cy="169579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091748" y="215854"/>
              <a:ext cx="398263" cy="40694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28906" y="1046547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+mn-ea"/>
                <a:ea typeface="+mn-ea"/>
              </a:rPr>
              <a:t>3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en-US" altLang="zh-CN" dirty="0">
                <a:latin typeface="+mn-ea"/>
                <a:ea typeface="+mn-ea"/>
              </a:rPr>
              <a:t>DBSCAN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675" y="1846990"/>
            <a:ext cx="8113854" cy="45954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593" y="3833352"/>
            <a:ext cx="4371480" cy="27459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86" y="568284"/>
            <a:ext cx="4597400" cy="3175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67" y="3404083"/>
            <a:ext cx="4597400" cy="3175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80881" y="2155784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噪音点是数据集中的干扰数据，它不属于任何一个簇</a:t>
            </a:r>
            <a:endParaRPr lang="en-US" altLang="zh-CN" dirty="0"/>
          </a:p>
          <a:p>
            <a:r>
              <a:rPr lang="en-US" altLang="zh-CN" dirty="0"/>
              <a:t>DBSCAN</a:t>
            </a:r>
            <a:r>
              <a:rPr lang="zh-CN" altLang="en-US" dirty="0"/>
              <a:t>算法可以较为有效地减少噪音点的影响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46111" y="452718"/>
            <a:ext cx="9404723" cy="11807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latin typeface="+mn-ea"/>
                <a:ea typeface="+mn-ea"/>
              </a:rPr>
              <a:t>总结</a:t>
            </a:r>
            <a:r>
              <a:rPr kumimoji="1" lang="en-US" altLang="zh-CN" dirty="0">
                <a:latin typeface="+mn-ea"/>
                <a:ea typeface="+mn-ea"/>
              </a:rPr>
              <a:t>&amp;</a:t>
            </a:r>
            <a:r>
              <a:rPr kumimoji="1" lang="zh-CN" altLang="en-US" dirty="0">
                <a:latin typeface="+mn-ea"/>
                <a:ea typeface="+mn-ea"/>
              </a:rPr>
              <a:t>启示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517379" y="1804733"/>
            <a:ext cx="10622689" cy="36543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/>
          </a:p>
          <a:p>
            <a:r>
              <a:rPr lang="zh-CN" altLang="en-US" sz="2400" dirty="0"/>
              <a:t>噪音对聚类的影响和解决方案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聚类方法的评价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聚类指标与真实数据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3700" y="2360410"/>
            <a:ext cx="8604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YOU FOR WATCHING</a:t>
            </a:r>
            <a:endParaRPr lang="en-US" altLang="zh-CN" sz="4800" b="1" dirty="0"/>
          </a:p>
        </p:txBody>
      </p:sp>
      <p:sp>
        <p:nvSpPr>
          <p:cNvPr id="9" name="椭圆 8"/>
          <p:cNvSpPr/>
          <p:nvPr/>
        </p:nvSpPr>
        <p:spPr>
          <a:xfrm>
            <a:off x="2312493" y="60523"/>
            <a:ext cx="307776" cy="307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41576" y="5701934"/>
            <a:ext cx="5217049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小组成员：陈雅静 黄澄馨 徐熠沁 蔡金铃 汪弘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pic>
        <p:nvPicPr>
          <p:cNvPr id="4" name="图片 3" descr="男子的脸部特写与配字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943" y="3191407"/>
            <a:ext cx="2768964" cy="25105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7825" y="0"/>
            <a:ext cx="711634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 txBox="1"/>
          <p:nvPr/>
        </p:nvSpPr>
        <p:spPr>
          <a:xfrm>
            <a:off x="574675" y="452716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  <a:ea typeface="+mn-ea"/>
              </a:rPr>
              <a:t>聚类</a:t>
            </a:r>
            <a:r>
              <a:rPr lang="zh-CN" altLang="zh-CN" b="1" dirty="0">
                <a:latin typeface="+mn-ea"/>
                <a:ea typeface="+mn-ea"/>
              </a:rPr>
              <a:t>评价 </a:t>
            </a:r>
            <a:endParaRPr kumimoji="1" lang="zh-CN" altLang="en-US" b="1" dirty="0">
              <a:latin typeface="+mn-ea"/>
              <a:ea typeface="+mn-ea"/>
            </a:endParaRPr>
          </a:p>
        </p:txBody>
      </p:sp>
      <p:sp>
        <p:nvSpPr>
          <p:cNvPr id="44" name="内容占位符 2"/>
          <p:cNvSpPr txBox="1"/>
          <p:nvPr/>
        </p:nvSpPr>
        <p:spPr>
          <a:xfrm>
            <a:off x="1441801" y="1331259"/>
            <a:ext cx="6815445" cy="41954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评价指标</a:t>
            </a:r>
            <a:endParaRPr lang="en-US" altLang="zh-CN" dirty="0"/>
          </a:p>
          <a:p>
            <a:pPr lvl="1"/>
            <a:r>
              <a:rPr lang="zh-CN" altLang="zh-CN" dirty="0"/>
              <a:t>外部指标指评价过程中需要借助数据真实情况进行对比分析</a:t>
            </a:r>
            <a:r>
              <a:rPr lang="zh-CN" altLang="en-US" dirty="0"/>
              <a:t>，选用兰德系数                         </a:t>
            </a:r>
            <a:endParaRPr lang="en-US" altLang="zh-CN" dirty="0"/>
          </a:p>
          <a:p>
            <a:pPr lvl="1"/>
            <a:r>
              <a:rPr lang="zh-CN" altLang="zh-CN" dirty="0"/>
              <a:t>内部指标指不需要其他数据就可进行评估的指标</a:t>
            </a:r>
            <a:r>
              <a:rPr lang="zh-CN" altLang="en-US" dirty="0"/>
              <a:t>，在无监督情况下使用，衡量的是点分到所属类的合理性，选择轮廓系数</a:t>
            </a:r>
            <a:endParaRPr lang="en-US" altLang="zh-CN" dirty="0"/>
          </a:p>
          <a:p>
            <a:r>
              <a:rPr lang="zh-CN" altLang="en-US" dirty="0"/>
              <a:t>可视化方法：</a:t>
            </a:r>
            <a:endParaRPr lang="en-US" altLang="zh-CN" dirty="0"/>
          </a:p>
          <a:p>
            <a:pPr lvl="1"/>
            <a:r>
              <a:rPr lang="en-US" altLang="zh-CN" dirty="0"/>
              <a:t>1) </a:t>
            </a:r>
            <a:r>
              <a:rPr lang="zh-CN" altLang="en-US" dirty="0"/>
              <a:t>聚类之间是否较好地相互分离，</a:t>
            </a:r>
            <a:endParaRPr lang="zh-CN" altLang="en-US" dirty="0"/>
          </a:p>
          <a:p>
            <a:pPr lvl="1"/>
            <a:r>
              <a:rPr lang="en-US" altLang="zh-CN" dirty="0"/>
              <a:t>2) </a:t>
            </a:r>
            <a:r>
              <a:rPr lang="zh-CN" altLang="en-US" dirty="0"/>
              <a:t>是否存在只有几个点的聚类，</a:t>
            </a:r>
            <a:endParaRPr lang="zh-CN" altLang="en-US" dirty="0"/>
          </a:p>
          <a:p>
            <a:pPr lvl="1"/>
            <a:r>
              <a:rPr lang="en-US" altLang="zh-CN" dirty="0"/>
              <a:t>3) </a:t>
            </a:r>
            <a:r>
              <a:rPr lang="zh-CN" altLang="en-US" dirty="0"/>
              <a:t>是否存在靠得很近的中心点。</a:t>
            </a:r>
            <a:endParaRPr lang="zh-CN" altLang="en-US" dirty="0"/>
          </a:p>
          <a:p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52455" y="3637283"/>
            <a:ext cx="190741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22919" y="2965951"/>
            <a:ext cx="377841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2800" b="1" dirty="0">
                <a:latin typeface="+mj-lt"/>
                <a:ea typeface="微软雅黑" panose="020B0503020204020204" charset="-122"/>
              </a:rPr>
              <a:t>K-means</a:t>
            </a:r>
            <a:r>
              <a:rPr lang="zh-CN" altLang="en-US" sz="2800" b="1" dirty="0">
                <a:latin typeface="+mj-lt"/>
                <a:ea typeface="微软雅黑" panose="020B0503020204020204" charset="-122"/>
              </a:rPr>
              <a:t>聚类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52455" y="4108561"/>
            <a:ext cx="2138600" cy="232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46111" y="452718"/>
            <a:ext cx="9404723" cy="11807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ea"/>
                <a:ea typeface="+mn-ea"/>
              </a:rPr>
              <a:t>算法步骤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517379" y="1804733"/>
            <a:ext cx="10622689" cy="36543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1.</a:t>
            </a:r>
            <a:r>
              <a:rPr lang="zh-CN" altLang="zh-CN" sz="2400" dirty="0"/>
              <a:t>选择聚类的个数</a:t>
            </a:r>
            <a:r>
              <a:rPr lang="en-US" altLang="zh-CN" sz="2400" dirty="0"/>
              <a:t>k</a:t>
            </a:r>
            <a:r>
              <a:rPr lang="zh-CN" altLang="zh-CN" sz="2400" dirty="0"/>
              <a:t>（</a:t>
            </a:r>
            <a:r>
              <a:rPr lang="en-US" altLang="zh-CN" sz="2400" dirty="0" err="1"/>
              <a:t>kmeans</a:t>
            </a:r>
            <a:r>
              <a:rPr lang="zh-CN" altLang="zh-CN" sz="2400" dirty="0"/>
              <a:t>算法传递超参数的时候，只需设置最大的</a:t>
            </a:r>
            <a:r>
              <a:rPr lang="en-US" altLang="zh-CN" sz="2400" dirty="0"/>
              <a:t>K</a:t>
            </a:r>
            <a:r>
              <a:rPr lang="zh-CN" altLang="zh-CN" sz="2400" dirty="0"/>
              <a:t>值）</a:t>
            </a:r>
            <a:endParaRPr lang="zh-CN" altLang="zh-CN" sz="2400" dirty="0"/>
          </a:p>
          <a:p>
            <a:r>
              <a:rPr lang="en-US" altLang="zh-CN" sz="2400" dirty="0"/>
              <a:t>2.</a:t>
            </a:r>
            <a:r>
              <a:rPr lang="zh-CN" altLang="zh-CN" sz="2400" dirty="0"/>
              <a:t>任意产生</a:t>
            </a:r>
            <a:r>
              <a:rPr lang="en-US" altLang="zh-CN" sz="2400" dirty="0"/>
              <a:t>k</a:t>
            </a:r>
            <a:r>
              <a:rPr lang="zh-CN" altLang="zh-CN" sz="2400" dirty="0"/>
              <a:t>个聚类，然后确定聚类中心，或者直接生成</a:t>
            </a:r>
            <a:r>
              <a:rPr lang="en-US" altLang="zh-CN" sz="2400" dirty="0"/>
              <a:t>k</a:t>
            </a:r>
            <a:r>
              <a:rPr lang="zh-CN" altLang="zh-CN" sz="2400" dirty="0"/>
              <a:t>个中心。</a:t>
            </a:r>
            <a:endParaRPr lang="zh-CN" altLang="zh-CN" sz="2400" dirty="0"/>
          </a:p>
          <a:p>
            <a:r>
              <a:rPr lang="en-US" altLang="zh-CN" sz="2400" dirty="0"/>
              <a:t>3.</a:t>
            </a:r>
            <a:r>
              <a:rPr lang="zh-CN" altLang="zh-CN" sz="2400" dirty="0"/>
              <a:t>对每个点确定其聚类中心点。</a:t>
            </a:r>
            <a:endParaRPr lang="zh-CN" altLang="zh-CN" sz="2400" dirty="0"/>
          </a:p>
          <a:p>
            <a:r>
              <a:rPr lang="en-US" altLang="zh-CN" sz="2400" dirty="0"/>
              <a:t>4.</a:t>
            </a:r>
            <a:r>
              <a:rPr lang="zh-CN" altLang="zh-CN" sz="2400" dirty="0"/>
              <a:t>再计算其聚类新中心。</a:t>
            </a:r>
            <a:endParaRPr lang="zh-CN" altLang="zh-CN" sz="2400" dirty="0"/>
          </a:p>
          <a:p>
            <a:r>
              <a:rPr lang="en-US" altLang="zh-CN" sz="2400" dirty="0"/>
              <a:t>5.</a:t>
            </a:r>
            <a:r>
              <a:rPr lang="zh-CN" altLang="zh-CN" sz="2400" dirty="0"/>
              <a:t>重复以上步骤直到满足收敛要求。（通常就是确定的中心点不再改变。）</a:t>
            </a:r>
            <a:endParaRPr lang="zh-CN" altLang="zh-CN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3667" y="3154036"/>
            <a:ext cx="5173016" cy="30733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6" y="246993"/>
            <a:ext cx="7430947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1" y="3292475"/>
            <a:ext cx="57277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342" y="1407891"/>
            <a:ext cx="2857500" cy="272384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4572" y="619008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K=2</a:t>
            </a:r>
            <a:endParaRPr kumimoji="1"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8" y="4711461"/>
            <a:ext cx="2857500" cy="29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12" y="1384944"/>
            <a:ext cx="3009900" cy="28889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265" y="4782888"/>
            <a:ext cx="3596667" cy="3305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726" y="1527079"/>
            <a:ext cx="2827273" cy="26046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131" y="4846764"/>
            <a:ext cx="3009900" cy="2667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204635" y="6182572"/>
            <a:ext cx="53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K=4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0375734" y="619008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K=5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088" y="1357497"/>
            <a:ext cx="3069177" cy="28889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1600" y="626533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K=3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5088" y="4820347"/>
            <a:ext cx="2730500" cy="30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清风素材 https://12sc.taobao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1682</Words>
  <Application>WPS 演示</Application>
  <PresentationFormat>宽屏</PresentationFormat>
  <Paragraphs>179</Paragraphs>
  <Slides>33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宋体</vt:lpstr>
      <vt:lpstr>Wingdings</vt:lpstr>
      <vt:lpstr>Segoe UI Light</vt:lpstr>
      <vt:lpstr>Segoe UI Light</vt:lpstr>
      <vt:lpstr>微软雅黑</vt:lpstr>
      <vt:lpstr>Segoe UI</vt:lpstr>
      <vt:lpstr>Arial Unicode MS</vt:lpstr>
      <vt:lpstr>Calibri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tutu</cp:lastModifiedBy>
  <cp:revision>38</cp:revision>
  <dcterms:created xsi:type="dcterms:W3CDTF">2020-06-08T12:49:00Z</dcterms:created>
  <dcterms:modified xsi:type="dcterms:W3CDTF">2023-12-17T12:05:04Z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2052-11.8.6.8810</vt:lpwstr>
  </property>
</Properties>
</file>